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90" r:id="rId2"/>
    <p:sldId id="297" r:id="rId3"/>
    <p:sldId id="298" r:id="rId4"/>
    <p:sldId id="291" r:id="rId5"/>
    <p:sldId id="292" r:id="rId6"/>
    <p:sldId id="293" r:id="rId7"/>
    <p:sldId id="294" r:id="rId8"/>
    <p:sldId id="299" r:id="rId9"/>
    <p:sldId id="295" r:id="rId10"/>
    <p:sldId id="296" r:id="rId11"/>
    <p:sldId id="300" r:id="rId12"/>
    <p:sldId id="301" r:id="rId13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748"/>
  </p:normalViewPr>
  <p:slideViewPr>
    <p:cSldViewPr snapToGrid="0" snapToObjects="1">
      <p:cViewPr varScale="1">
        <p:scale>
          <a:sx n="118" d="100"/>
          <a:sy n="118" d="100"/>
        </p:scale>
        <p:origin x="2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 environment in which a user can execute programs.</a:t>
            </a:r>
          </a:p>
          <a:p>
            <a:r>
              <a:rPr lang="en-US" dirty="0"/>
              <a:t>  when machine starts (i.e. boots up) it is just bare hardware </a:t>
            </a:r>
          </a:p>
          <a:p>
            <a:r>
              <a:rPr lang="en-US" dirty="0"/>
              <a:t>  That machine can run one only one program</a:t>
            </a:r>
          </a:p>
          <a:p>
            <a:r>
              <a:rPr lang="en-US" dirty="0"/>
              <a:t>  the program it runs is the OS</a:t>
            </a:r>
          </a:p>
          <a:p>
            <a:r>
              <a:rPr lang="en-US" dirty="0"/>
              <a:t>  the OS creates the user experience and allows us to run (execute) programs.</a:t>
            </a:r>
          </a:p>
          <a:p>
            <a:endParaRPr lang="en-US" dirty="0"/>
          </a:p>
          <a:p>
            <a:r>
              <a:rPr lang="en-US" dirty="0"/>
              <a:t>Convenient Manner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is convenient depends on which user the and the context in which the OS is being used.</a:t>
            </a:r>
          </a:p>
          <a:p>
            <a:r>
              <a:rPr lang="en-US" dirty="0"/>
              <a:t> - perhaps point and click….</a:t>
            </a:r>
          </a:p>
          <a:p>
            <a:r>
              <a:rPr lang="en-US" dirty="0"/>
              <a:t> - perhaps touch screen…</a:t>
            </a:r>
          </a:p>
          <a:p>
            <a:r>
              <a:rPr lang="en-US" dirty="0"/>
              <a:t> - perhaps command line (Terminal)</a:t>
            </a:r>
          </a:p>
          <a:p>
            <a:endParaRPr lang="en-US" dirty="0"/>
          </a:p>
          <a:p>
            <a:r>
              <a:rPr lang="en-US" dirty="0"/>
              <a:t>Efficient Manner</a:t>
            </a:r>
          </a:p>
          <a:p>
            <a:r>
              <a:rPr lang="en-US" dirty="0"/>
              <a:t>Again what is efficient will again depend upon the user and the context in which the OS is being used.</a:t>
            </a:r>
          </a:p>
          <a:p>
            <a:r>
              <a:rPr lang="en-US" dirty="0"/>
              <a:t>And efficiency interacts with convenience</a:t>
            </a:r>
          </a:p>
          <a:p>
            <a:r>
              <a:rPr lang="en-US" dirty="0"/>
              <a:t> - if we are using memory and CPU power to make things look pretty (point and click vs text interface)</a:t>
            </a:r>
          </a:p>
          <a:p>
            <a:r>
              <a:rPr lang="en-US" dirty="0"/>
              <a:t> - then programs will not be able to run as fast or use a much memory.</a:t>
            </a:r>
          </a:p>
          <a:p>
            <a:endParaRPr lang="en-US" dirty="0"/>
          </a:p>
          <a:p>
            <a:r>
              <a:rPr lang="en-US" dirty="0"/>
              <a:t>The result is that are lots of different operating systems tailored to different environments and purposes.</a:t>
            </a:r>
          </a:p>
          <a:p>
            <a:r>
              <a:rPr lang="en-US" dirty="0"/>
              <a:t>  - OS for a PC is different than for a mobile device is different than for a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8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51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ill be focused on using a PC operating system as that is where the majority of software development occurs.</a:t>
            </a:r>
          </a:p>
          <a:p>
            <a:endParaRPr lang="en-US" dirty="0"/>
          </a:p>
          <a:p>
            <a:r>
              <a:rPr lang="en-US" dirty="0"/>
              <a:t>As you are likely familiar with </a:t>
            </a:r>
            <a:r>
              <a:rPr lang="en-US" dirty="0" err="1"/>
              <a:t>MaxOS</a:t>
            </a:r>
            <a:r>
              <a:rPr lang="en-US" dirty="0"/>
              <a:t> and Windows this course will use a Linux based OS.</a:t>
            </a:r>
          </a:p>
          <a:p>
            <a:r>
              <a:rPr lang="en-US" dirty="0"/>
              <a:t>  - This is also because a lot of software development happens on Linux / Unix</a:t>
            </a:r>
          </a:p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- Particularly in the cloud where Linux has up to 70% market share.</a:t>
            </a:r>
          </a:p>
          <a:p>
            <a:endParaRPr lang="en-US" dirty="0"/>
          </a:p>
          <a:p>
            <a:r>
              <a:rPr lang="en-US" dirty="0"/>
              <a:t>Familiarity with the way Unix/Linux operate and the tools they provide will be valuable to you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1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is just the core parts of the software that make up the OS.</a:t>
            </a:r>
          </a:p>
          <a:p>
            <a:endParaRPr lang="en-US" dirty="0"/>
          </a:p>
          <a:p>
            <a:r>
              <a:rPr lang="en-US" dirty="0"/>
              <a:t>”Flavors” refers to distributions, which is just a way of saying that a particular group is making it available.</a:t>
            </a:r>
          </a:p>
          <a:p>
            <a:r>
              <a:rPr lang="en-US" dirty="0"/>
              <a:t>You’ll hear people say things like – ”I’m using the Ubuntu distribution” or “distro” for short.</a:t>
            </a:r>
          </a:p>
          <a:p>
            <a:endParaRPr lang="en-US" dirty="0"/>
          </a:p>
          <a:p>
            <a:r>
              <a:rPr lang="en-US" dirty="0"/>
              <a:t>Fedora, Red Hat, SUSE, gentoo, Ubuntu, Debian, </a:t>
            </a:r>
            <a:r>
              <a:rPr lang="en-US" dirty="0" err="1"/>
              <a:t>ArchLinux</a:t>
            </a:r>
            <a:r>
              <a:rPr lang="en-US" dirty="0"/>
              <a:t>, Puppy Linux</a:t>
            </a:r>
          </a:p>
          <a:p>
            <a:r>
              <a:rPr lang="en-US" dirty="0"/>
              <a:t>And probably hundreds of others.</a:t>
            </a:r>
          </a:p>
          <a:p>
            <a:endParaRPr lang="en-US" dirty="0"/>
          </a:p>
          <a:p>
            <a:r>
              <a:rPr lang="en-US" dirty="0"/>
              <a:t>You will get familiar with one flavor in this course Linux Lite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8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FOSS – More on this later in the course.</a:t>
            </a:r>
          </a:p>
          <a:p>
            <a:endParaRPr lang="en-US" dirty="0"/>
          </a:p>
          <a:p>
            <a:r>
              <a:rPr lang="en-US" dirty="0"/>
              <a:t>But basically, once those freedoms were established </a:t>
            </a:r>
          </a:p>
          <a:p>
            <a:r>
              <a:rPr lang="en-US" dirty="0"/>
              <a:t>It allowed lots of different groups to customize Linux to their purposes or philosophies</a:t>
            </a:r>
          </a:p>
          <a:p>
            <a:r>
              <a:rPr lang="en-US" dirty="0"/>
              <a:t>  - desktop, servers, embedded systems, mobile devices, old resource constrained PCs</a:t>
            </a:r>
          </a:p>
          <a:p>
            <a:r>
              <a:rPr lang="en-US" dirty="0"/>
              <a:t>  - If you have a set of requirements you can likely find a Linux distro to meet them.</a:t>
            </a:r>
          </a:p>
          <a:p>
            <a:endParaRPr lang="en-US" dirty="0"/>
          </a:p>
          <a:p>
            <a:r>
              <a:rPr lang="en-US" dirty="0"/>
              <a:t>MacOS and Windows are proprietary and not FOSS</a:t>
            </a:r>
          </a:p>
          <a:p>
            <a:r>
              <a:rPr lang="en-US" dirty="0"/>
              <a:t> - this is why there is only one “flavor” of each of those</a:t>
            </a:r>
          </a:p>
          <a:p>
            <a:r>
              <a:rPr lang="en-US" dirty="0"/>
              <a:t> - flavor is different than 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35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set of activities will have you installing and doing some basic tasks with Linux Lite.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8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Experience you’ll have is much the same as with windows or mac</a:t>
            </a:r>
          </a:p>
          <a:p>
            <a:r>
              <a:rPr lang="en-US" dirty="0"/>
              <a:t>It looks a little different, but really its no more different than Mac is from Windows.</a:t>
            </a:r>
          </a:p>
          <a:p>
            <a:r>
              <a:rPr lang="en-US" dirty="0"/>
              <a:t>Windows, Menus, Icons, Dock,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4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mac running 3 virtual machines.</a:t>
            </a:r>
          </a:p>
          <a:p>
            <a:r>
              <a:rPr lang="en-US" dirty="0"/>
              <a:t>One running Linux,</a:t>
            </a:r>
          </a:p>
          <a:p>
            <a:r>
              <a:rPr lang="en-US" dirty="0"/>
              <a:t>One running a different MacOS version.</a:t>
            </a:r>
          </a:p>
          <a:p>
            <a:r>
              <a:rPr lang="en-US" dirty="0"/>
              <a:t>One running windows.</a:t>
            </a:r>
          </a:p>
        </p:txBody>
      </p:sp>
    </p:spTree>
    <p:extLst>
      <p:ext uri="{BB962C8B-B14F-4D97-AF65-F5344CB8AC3E}">
        <p14:creationId xmlns:p14="http://schemas.microsoft.com/office/powerpoint/2010/main" val="875642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594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01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hyperlink" Target="https://www.slidescarnival.com/?utm_source=template" TargetMode="External"/><Relationship Id="rId7" Type="http://schemas.openxmlformats.org/officeDocument/2006/relationships/hyperlink" Target="https://creativecommons.org/licenses/by-nc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iff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leanpng.com/png-linux-computer-servers-windows-server-macos-micros-6397973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www.cleanpng.com/png-linux-computer-servers-windows-server-macos-micros-6397973/" TargetMode="Externa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01 – Operating Systems and Virtual Machines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7DEE7-8AD1-6045-B9DA-D72781A44323}"/>
              </a:ext>
            </a:extLst>
          </p:cNvPr>
          <p:cNvSpPr txBox="1"/>
          <p:nvPr/>
        </p:nvSpPr>
        <p:spPr>
          <a:xfrm>
            <a:off x="1052370" y="4804946"/>
            <a:ext cx="1972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/>
                </a:solidFill>
              </a:rPr>
              <a:t>Image from: https://</a:t>
            </a:r>
            <a:r>
              <a:rPr lang="en-US" sz="800" dirty="0" err="1">
                <a:solidFill>
                  <a:schemeClr val="accent2"/>
                </a:solidFill>
              </a:rPr>
              <a:t>www.virtualbox.org</a:t>
            </a:r>
            <a:r>
              <a:rPr lang="en-US" sz="800" dirty="0">
                <a:solidFill>
                  <a:schemeClr val="accent2"/>
                </a:solidFill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7F536-0759-BE4E-81A7-BA9D12C78A28}"/>
              </a:ext>
            </a:extLst>
          </p:cNvPr>
          <p:cNvSpPr txBox="1"/>
          <p:nvPr/>
        </p:nvSpPr>
        <p:spPr>
          <a:xfrm>
            <a:off x="762000" y="2108242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51B42-6B1F-A541-9A27-3944CB13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83923">
            <a:off x="1443911" y="3077071"/>
            <a:ext cx="1358849" cy="14977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10DA169-EC93-1944-B097-C40395EE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7940">
            <a:off x="3232141" y="287657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00EE75-4949-874B-BDF7-1B2B21F99C53}"/>
              </a:ext>
            </a:extLst>
          </p:cNvPr>
          <p:cNvSpPr txBox="1"/>
          <p:nvPr/>
        </p:nvSpPr>
        <p:spPr>
          <a:xfrm rot="690521">
            <a:off x="4529626" y="4380530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from: https://www.cleanpng.com/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2947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DA21-F6F2-B848-A52B-8330AF7D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5767"/>
            <a:ext cx="6761100" cy="857400"/>
          </a:xfrm>
        </p:spPr>
        <p:txBody>
          <a:bodyPr/>
          <a:lstStyle/>
          <a:p>
            <a:r>
              <a:rPr lang="en-US" sz="3200" dirty="0"/>
              <a:t>Virtual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10900-CB92-1949-9A6F-04C0683E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76350"/>
            <a:ext cx="6761100" cy="2980500"/>
          </a:xfrm>
        </p:spPr>
        <p:txBody>
          <a:bodyPr/>
          <a:lstStyle/>
          <a:p>
            <a:r>
              <a:rPr lang="en-US" sz="2000" dirty="0"/>
              <a:t>We will be using VirtualBox in this class.</a:t>
            </a:r>
          </a:p>
          <a:p>
            <a:pPr lvl="1"/>
            <a:r>
              <a:rPr lang="en-US" sz="2000" dirty="0"/>
              <a:t>VirtualBox is FOSS</a:t>
            </a:r>
          </a:p>
          <a:p>
            <a:pPr lvl="1"/>
            <a:r>
              <a:rPr lang="en-US" sz="2000" dirty="0"/>
              <a:t>You will </a:t>
            </a:r>
          </a:p>
          <a:p>
            <a:pPr lvl="2"/>
            <a:r>
              <a:rPr lang="en-US" sz="2000" dirty="0"/>
              <a:t>Install VirtualBox on your computer.</a:t>
            </a:r>
          </a:p>
          <a:p>
            <a:pPr lvl="2"/>
            <a:r>
              <a:rPr lang="en-US" sz="2000" dirty="0"/>
              <a:t>Install Linux Lite into a VM in VirtualBox.</a:t>
            </a:r>
          </a:p>
          <a:p>
            <a:pPr lvl="2"/>
            <a:endParaRPr lang="en-US" sz="2000" dirty="0"/>
          </a:p>
          <a:p>
            <a:r>
              <a:rPr lang="en-US" sz="2000" dirty="0"/>
              <a:t>Why a VM?</a:t>
            </a:r>
          </a:p>
          <a:p>
            <a:pPr lvl="1"/>
            <a:r>
              <a:rPr lang="en-US" sz="2000" dirty="0"/>
              <a:t>Easier install</a:t>
            </a:r>
          </a:p>
          <a:p>
            <a:pPr lvl="1"/>
            <a:r>
              <a:rPr lang="en-US" sz="2000" dirty="0"/>
              <a:t>You can have administrative privileges</a:t>
            </a:r>
          </a:p>
          <a:p>
            <a:pPr lvl="1"/>
            <a:r>
              <a:rPr lang="en-US" sz="2000" dirty="0"/>
              <a:t>Protects your machine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0278-AB8B-8E42-8F4C-DC773544D28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7DCD78-BF1E-414C-A1C1-E3577D13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3923">
            <a:off x="6200969" y="527495"/>
            <a:ext cx="1358849" cy="149770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5C75CA-EABC-5F4C-86DB-789ED62BF76A}"/>
              </a:ext>
            </a:extLst>
          </p:cNvPr>
          <p:cNvSpPr txBox="1"/>
          <p:nvPr/>
        </p:nvSpPr>
        <p:spPr>
          <a:xfrm>
            <a:off x="5507385" y="4868183"/>
            <a:ext cx="1972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from: https://</a:t>
            </a:r>
            <a:r>
              <a:rPr lang="en-US" sz="800" dirty="0" err="1">
                <a:solidFill>
                  <a:schemeClr val="accent3"/>
                </a:solidFill>
              </a:rPr>
              <a:t>www.virtualbox.org</a:t>
            </a:r>
            <a:r>
              <a:rPr lang="en-US" sz="800" dirty="0">
                <a:solidFill>
                  <a:schemeClr val="accent3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4817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F79-9586-2E4A-9083-42FFE182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B1C5-2D80-744A-8B93-2C555DA74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Visit Moodle:</a:t>
            </a:r>
          </a:p>
          <a:p>
            <a:pPr lvl="1"/>
            <a:r>
              <a:rPr lang="en-US" sz="2000" dirty="0"/>
              <a:t>View 01-OSandVM video</a:t>
            </a:r>
          </a:p>
          <a:p>
            <a:pPr lvl="1"/>
            <a:r>
              <a:rPr lang="en-US" sz="2000" dirty="0"/>
              <a:t>Complete 01-OSandVM Activity Sheet</a:t>
            </a:r>
          </a:p>
          <a:p>
            <a:pPr lvl="1"/>
            <a:r>
              <a:rPr lang="en-US" sz="2000" dirty="0"/>
              <a:t>Submit to assignment A01 by end of Wednesday.</a:t>
            </a:r>
          </a:p>
          <a:p>
            <a:r>
              <a:rPr lang="en-US" sz="2000" dirty="0"/>
              <a:t>By end of next Wednesday I will post:</a:t>
            </a:r>
          </a:p>
          <a:p>
            <a:pPr lvl="1"/>
            <a:r>
              <a:rPr lang="en-US" sz="2000" dirty="0"/>
              <a:t>Introductory video and activity for next topic.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9F8A5-A4CA-534C-AE9A-8F850F1827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32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12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3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5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7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14866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67766-40DB-3541-A050-D5A7D2EC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 1: Unix Introduction (5 weeks)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56CF9-7945-F64B-9AA6-53E15CC43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000" b="1" dirty="0"/>
              <a:t>Operating Systems &amp; Virtual Machines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Shell Commands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Unix Tools and Task Automation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Shell Scripting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000" dirty="0"/>
              <a:t>Basic Unix System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17819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9A48C-48D1-994F-86DE-30457EBCE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012497" cy="3692400"/>
          </a:xfrm>
        </p:spPr>
        <p:txBody>
          <a:bodyPr/>
          <a:lstStyle/>
          <a:p>
            <a:r>
              <a:rPr lang="en-US" sz="2800" i="0" dirty="0"/>
              <a:t>The purpose of an operating system is to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provide an environment in which a user can execute programs</a:t>
            </a:r>
            <a:r>
              <a:rPr lang="en-US" sz="2800" b="1" i="0" dirty="0"/>
              <a:t> </a:t>
            </a:r>
            <a:r>
              <a:rPr lang="en-US" sz="2800" i="0" dirty="0"/>
              <a:t>in a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convenient</a:t>
            </a:r>
            <a:r>
              <a:rPr lang="en-US" sz="2800" i="0" dirty="0"/>
              <a:t> and </a:t>
            </a:r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efficient</a:t>
            </a:r>
            <a:r>
              <a:rPr lang="en-US" sz="2800" i="0" dirty="0"/>
              <a:t> manner.</a:t>
            </a:r>
            <a:br>
              <a:rPr lang="en-US" sz="2800" i="0" dirty="0"/>
            </a:br>
            <a:br>
              <a:rPr lang="en-US" sz="1200" dirty="0"/>
            </a:br>
            <a:r>
              <a:rPr lang="en-US" sz="2800" dirty="0"/>
              <a:t>- </a:t>
            </a:r>
            <a:r>
              <a:rPr lang="en-US" sz="2000" dirty="0" err="1"/>
              <a:t>Silberschatz</a:t>
            </a:r>
            <a:r>
              <a:rPr lang="en-US" sz="2000" dirty="0"/>
              <a:t>, Galvin, Gagne</a:t>
            </a:r>
            <a:br>
              <a:rPr lang="en-US" sz="2000" dirty="0"/>
            </a:br>
            <a:r>
              <a:rPr lang="en-US" sz="2000" dirty="0"/>
              <a:t>	Operating System Concepts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197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FCBD40-5425-AB49-A373-97344881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68863"/>
            <a:ext cx="6761100" cy="857400"/>
          </a:xfrm>
        </p:spPr>
        <p:txBody>
          <a:bodyPr/>
          <a:lstStyle/>
          <a:p>
            <a:r>
              <a:rPr lang="en-US" sz="3200" dirty="0"/>
              <a:t>PC Operating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CD8FC1-0535-1449-ABF8-7C0D6E57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326045"/>
            <a:ext cx="6761100" cy="3673337"/>
          </a:xfrm>
        </p:spPr>
        <p:txBody>
          <a:bodyPr/>
          <a:lstStyle/>
          <a:p>
            <a:r>
              <a:rPr lang="en-US" sz="2000" dirty="0"/>
              <a:t>Three primary ”</a:t>
            </a:r>
            <a:r>
              <a:rPr lang="en-US" sz="2000" i="1" dirty="0"/>
              <a:t>flavors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Target user convenience (point and click)</a:t>
            </a:r>
          </a:p>
          <a:p>
            <a:r>
              <a:rPr lang="en-US" sz="2000" dirty="0"/>
              <a:t>Also support “power users”</a:t>
            </a:r>
          </a:p>
          <a:p>
            <a:pPr lvl="1"/>
            <a:r>
              <a:rPr lang="en-US" sz="2000" dirty="0"/>
              <a:t>e.g. computer scientists, developers – us!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ED273-7FAE-B146-B91A-5A877265E7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8DF2E5-07DC-324F-826A-FF1984CD41B6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F07CC4-023B-284A-BE4F-DC53A51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00" y="1730492"/>
            <a:ext cx="5029200" cy="16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0D047-0428-5744-9800-4C08297BF802}"/>
              </a:ext>
            </a:extLst>
          </p:cNvPr>
          <p:cNvSpPr txBox="1"/>
          <p:nvPr/>
        </p:nvSpPr>
        <p:spPr>
          <a:xfrm>
            <a:off x="2037522" y="32019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A1028-8442-9D4D-9C9B-DE80288BCAA7}"/>
              </a:ext>
            </a:extLst>
          </p:cNvPr>
          <p:cNvSpPr txBox="1"/>
          <p:nvPr/>
        </p:nvSpPr>
        <p:spPr>
          <a:xfrm>
            <a:off x="3622597" y="3201956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7D101-4739-8B4B-B4EB-0608DA4540F1}"/>
              </a:ext>
            </a:extLst>
          </p:cNvPr>
          <p:cNvSpPr txBox="1"/>
          <p:nvPr/>
        </p:nvSpPr>
        <p:spPr>
          <a:xfrm>
            <a:off x="5427297" y="3201956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Unix / Linux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B0104-57A7-1F4F-9FB3-5DD73A020E42}"/>
              </a:ext>
            </a:extLst>
          </p:cNvPr>
          <p:cNvSpPr txBox="1"/>
          <p:nvPr/>
        </p:nvSpPr>
        <p:spPr>
          <a:xfrm>
            <a:off x="5550087" y="4897894"/>
            <a:ext cx="1996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 from: https://www.cleanpng.com/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8621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FCAC2-665A-7A4A-A8A7-FF7766F0B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444314"/>
            <a:ext cx="6761100" cy="857400"/>
          </a:xfrm>
        </p:spPr>
        <p:txBody>
          <a:bodyPr/>
          <a:lstStyle/>
          <a:p>
            <a:r>
              <a:rPr lang="en-US" sz="3200" dirty="0"/>
              <a:t>What is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6D886-7AFA-9D4A-B129-A272F9B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481278"/>
            <a:ext cx="6761100" cy="2980500"/>
          </a:xfrm>
        </p:spPr>
        <p:txBody>
          <a:bodyPr/>
          <a:lstStyle/>
          <a:p>
            <a:r>
              <a:rPr lang="en-US" sz="2000" dirty="0"/>
              <a:t>Linux is an umbrella term that refers to a huge array of Unix compatible operating systems that are built on </a:t>
            </a:r>
            <a:r>
              <a:rPr lang="en-US" sz="2000" i="1" dirty="0"/>
              <a:t>the Linux kernel</a:t>
            </a:r>
            <a:r>
              <a:rPr lang="en-US" sz="2000" dirty="0"/>
              <a:t>.</a:t>
            </a:r>
          </a:p>
          <a:p>
            <a:pPr lvl="1"/>
            <a:endParaRPr lang="en-US" sz="1800" dirty="0"/>
          </a:p>
          <a:p>
            <a:r>
              <a:rPr lang="en-US" sz="1800" dirty="0"/>
              <a:t>Linux comes in many “flavors” (i.e. “distributions”)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A91B8-C57D-124A-A558-B8DB577D91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FA3B274-2D3B-2841-9354-B71D6148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8" y="2921320"/>
            <a:ext cx="1642234" cy="191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17AB-CC53-8E4F-B82D-109BA2E7F4B4}"/>
              </a:ext>
            </a:extLst>
          </p:cNvPr>
          <p:cNvSpPr txBox="1"/>
          <p:nvPr/>
        </p:nvSpPr>
        <p:spPr>
          <a:xfrm>
            <a:off x="5550087" y="4897894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4"/>
              </a:rPr>
              <a:t>Images from: https://www.cleanpng.com/</a:t>
            </a:r>
            <a:endParaRPr lang="en-US" sz="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B14DEC4-B300-7D47-B20E-498642ED6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05" y="4047709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696C3A9-B03F-4C4B-AB6B-65E9DD6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44" y="3994251"/>
            <a:ext cx="1059922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7CFABB2C-5A85-3145-9181-8A25B91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36" y="3336701"/>
            <a:ext cx="1220028" cy="122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E8080F2A-9753-3847-81E7-CEA1BF9A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731" y="4107460"/>
            <a:ext cx="2373657" cy="141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6AC467B5-F6BE-134B-841A-BAB5F8450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36" y="3856566"/>
            <a:ext cx="1171148" cy="105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7D526DB0-927D-7644-A261-C350F656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12" y="3403376"/>
            <a:ext cx="1005482" cy="105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252CA83-F741-C140-93B5-9293228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97" y="3403376"/>
            <a:ext cx="989764" cy="98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5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C1E-1725-A843-A9B2-CE5115AF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82784"/>
            <a:ext cx="6761100" cy="857400"/>
          </a:xfrm>
        </p:spPr>
        <p:txBody>
          <a:bodyPr/>
          <a:lstStyle/>
          <a:p>
            <a:r>
              <a:rPr lang="en-US" sz="3200" dirty="0"/>
              <a:t>Why/How So Many Distros?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0BAFA-1589-004F-BDB8-421301CA0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761100" cy="3638138"/>
          </a:xfrm>
        </p:spPr>
        <p:txBody>
          <a:bodyPr/>
          <a:lstStyle/>
          <a:p>
            <a:r>
              <a:rPr lang="en-US" sz="2000" dirty="0"/>
              <a:t>The Linux kernel was created as Free and Open Source Software (FOSS).</a:t>
            </a:r>
          </a:p>
          <a:p>
            <a:pPr lvl="2"/>
            <a:endParaRPr lang="en-US" sz="2000" dirty="0"/>
          </a:p>
          <a:p>
            <a:r>
              <a:rPr lang="en-US" sz="2000" dirty="0"/>
              <a:t>FOSS</a:t>
            </a:r>
          </a:p>
          <a:p>
            <a:pPr lvl="1"/>
            <a:r>
              <a:rPr lang="en-US" sz="2000" dirty="0"/>
              <a:t>Not only cost free…</a:t>
            </a:r>
          </a:p>
          <a:p>
            <a:pPr lvl="1"/>
            <a:r>
              <a:rPr lang="en-US" sz="2000" dirty="0"/>
              <a:t>But source code is available and </a:t>
            </a:r>
            <a:r>
              <a:rPr lang="en-US" sz="2000" i="1" dirty="0"/>
              <a:t>four freedoms </a:t>
            </a:r>
            <a:r>
              <a:rPr lang="en-US" sz="2000" dirty="0"/>
              <a:t>are guaranteed. You are:</a:t>
            </a:r>
          </a:p>
          <a:p>
            <a:pPr lvl="2"/>
            <a:r>
              <a:rPr lang="en-US" sz="2000" dirty="0"/>
              <a:t>Free to run and use it for any purpose</a:t>
            </a:r>
          </a:p>
          <a:p>
            <a:pPr lvl="2"/>
            <a:r>
              <a:rPr lang="en-US" sz="2000" dirty="0"/>
              <a:t>Free to redistribute it</a:t>
            </a:r>
          </a:p>
          <a:p>
            <a:pPr lvl="2"/>
            <a:r>
              <a:rPr lang="en-US" sz="2000" dirty="0"/>
              <a:t>Free to study and modify it</a:t>
            </a:r>
          </a:p>
          <a:p>
            <a:pPr lvl="2"/>
            <a:r>
              <a:rPr lang="en-US" sz="2000" dirty="0"/>
              <a:t>Free to redistribute it with modifications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2505E-F042-9146-B423-C6BFD9F1EB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0598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C7B9E-A331-254F-B4F5-7587E4044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2" y="1919700"/>
            <a:ext cx="7182333" cy="2980500"/>
          </a:xfrm>
        </p:spPr>
        <p:txBody>
          <a:bodyPr/>
          <a:lstStyle/>
          <a:p>
            <a:r>
              <a:rPr lang="en-US" sz="2000" dirty="0"/>
              <a:t>We will be using the Linux Lite distribution in this class.</a:t>
            </a:r>
          </a:p>
          <a:p>
            <a:pPr lvl="1"/>
            <a:r>
              <a:rPr lang="en-US" sz="2000" dirty="0"/>
              <a:t>“Simple. Fast. Free.”</a:t>
            </a:r>
          </a:p>
          <a:p>
            <a:pPr lvl="2"/>
            <a:r>
              <a:rPr lang="en-US" sz="2000" dirty="0"/>
              <a:t>Simple: Designed for transition to Linux</a:t>
            </a:r>
          </a:p>
          <a:p>
            <a:pPr lvl="2"/>
            <a:r>
              <a:rPr lang="en-US" sz="2000" dirty="0"/>
              <a:t>Fast: Relatively low hardware requirements</a:t>
            </a:r>
          </a:p>
          <a:p>
            <a:pPr lvl="2"/>
            <a:r>
              <a:rPr lang="en-US" sz="2000" dirty="0"/>
              <a:t>Free: Both FOSS and zero cost</a:t>
            </a:r>
          </a:p>
          <a:p>
            <a:pPr marL="990600" lvl="2" indent="0">
              <a:buNone/>
            </a:pPr>
            <a:endParaRPr lang="en-US" sz="2000" dirty="0"/>
          </a:p>
          <a:p>
            <a:pPr lvl="1"/>
            <a:r>
              <a:rPr lang="en-US" sz="2000" dirty="0"/>
              <a:t>Active and up to date</a:t>
            </a:r>
          </a:p>
          <a:p>
            <a:pPr lvl="2"/>
            <a:r>
              <a:rPr lang="en-US" sz="2000" dirty="0"/>
              <a:t>Derived from major Linux distribution (Ubuntu)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1D367-F7AB-1F49-B160-5F7298829F6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49008-6DBD-004A-ABF7-9A8FF3EB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32019">
            <a:off x="1688462" y="500332"/>
            <a:ext cx="4482270" cy="118331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A5C9D-A9E1-4645-834D-517F6E777136}"/>
              </a:ext>
            </a:extLst>
          </p:cNvPr>
          <p:cNvSpPr txBox="1"/>
          <p:nvPr/>
        </p:nvSpPr>
        <p:spPr>
          <a:xfrm>
            <a:off x="5507385" y="4868183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from: https://</a:t>
            </a:r>
            <a:r>
              <a:rPr lang="en-US" sz="800" dirty="0" err="1">
                <a:solidFill>
                  <a:schemeClr val="accent3"/>
                </a:solidFill>
              </a:rPr>
              <a:t>www.linuxliteos.com</a:t>
            </a:r>
            <a:r>
              <a:rPr lang="en-US" sz="800" dirty="0">
                <a:solidFill>
                  <a:schemeClr val="accent3"/>
                </a:solidFill>
              </a:rPr>
              <a:t>/</a:t>
            </a:r>
          </a:p>
          <a:p>
            <a:endParaRPr lang="en-US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7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556E0-0E9C-C64B-9C83-57298FD1AD0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722886-CC37-CE4C-B7D0-A9894FE2A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87" y="0"/>
            <a:ext cx="3423099" cy="90369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225B0-DDFC-C44B-80F2-CC0F0E2E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3" y="648635"/>
            <a:ext cx="7351529" cy="47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ABA2-F770-ED49-805D-7AFDD178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33088"/>
            <a:ext cx="6761100" cy="857400"/>
          </a:xfrm>
        </p:spPr>
        <p:txBody>
          <a:bodyPr/>
          <a:lstStyle/>
          <a:p>
            <a:r>
              <a:rPr lang="en-US" sz="3200" dirty="0"/>
              <a:t>Virtual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A93EC-C6D1-6F4D-9274-205AE0072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299" y="901035"/>
            <a:ext cx="7329874" cy="3723562"/>
          </a:xfrm>
        </p:spPr>
        <p:txBody>
          <a:bodyPr/>
          <a:lstStyle/>
          <a:p>
            <a:r>
              <a:rPr lang="en-US" sz="2000" dirty="0"/>
              <a:t>A virtual machine (or VM) is a piece of software that, when run, behaves as if it is another complete computer.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E1040-82CD-2546-8488-728953DB9A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51D1E-8B76-7B4B-AB2C-5B4755014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86" y="1758435"/>
            <a:ext cx="5453743" cy="34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0410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95</TotalTime>
  <Words>1078</Words>
  <Application>Microsoft Macintosh PowerPoint</Application>
  <PresentationFormat>On-screen Show (16:9)</PresentationFormat>
  <Paragraphs>140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Dosis</vt:lpstr>
      <vt:lpstr>Dosis ExtraLight</vt:lpstr>
      <vt:lpstr>Titillium Web Light</vt:lpstr>
      <vt:lpstr>Arial</vt:lpstr>
      <vt:lpstr>Mowbray template</vt:lpstr>
      <vt:lpstr>01 – Operating Systems and Virtual Machines</vt:lpstr>
      <vt:lpstr>Topic 1: Unix Introduction (5 weeks)</vt:lpstr>
      <vt:lpstr>PowerPoint Presentation</vt:lpstr>
      <vt:lpstr>PC Operating Systems</vt:lpstr>
      <vt:lpstr>What is Linux</vt:lpstr>
      <vt:lpstr>Why/How So Many Distros?</vt:lpstr>
      <vt:lpstr>PowerPoint Presentation</vt:lpstr>
      <vt:lpstr>PowerPoint Presentation</vt:lpstr>
      <vt:lpstr>Virtual Machines</vt:lpstr>
      <vt:lpstr>Virtual Box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Operating Systems and Virtual Machines</dc:title>
  <dc:creator>Braught, Grant</dc:creator>
  <cp:lastModifiedBy>Braught, Grant</cp:lastModifiedBy>
  <cp:revision>16</cp:revision>
  <dcterms:created xsi:type="dcterms:W3CDTF">2020-08-18T12:38:13Z</dcterms:created>
  <dcterms:modified xsi:type="dcterms:W3CDTF">2020-12-31T16:54:56Z</dcterms:modified>
</cp:coreProperties>
</file>